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9" r:id="rId1"/>
  </p:sldMasterIdLst>
  <p:notesMasterIdLst>
    <p:notesMasterId r:id="rId19"/>
  </p:notesMasterIdLst>
  <p:sldIdLst>
    <p:sldId id="256" r:id="rId2"/>
    <p:sldId id="257" r:id="rId3"/>
    <p:sldId id="265" r:id="rId4"/>
    <p:sldId id="258" r:id="rId5"/>
    <p:sldId id="271" r:id="rId6"/>
    <p:sldId id="260" r:id="rId7"/>
    <p:sldId id="261" r:id="rId8"/>
    <p:sldId id="263" r:id="rId9"/>
    <p:sldId id="272" r:id="rId10"/>
    <p:sldId id="275" r:id="rId11"/>
    <p:sldId id="276" r:id="rId12"/>
    <p:sldId id="264" r:id="rId13"/>
    <p:sldId id="279" r:id="rId14"/>
    <p:sldId id="287" r:id="rId15"/>
    <p:sldId id="290" r:id="rId16"/>
    <p:sldId id="288" r:id="rId17"/>
    <p:sldId id="267" r:id="rId18"/>
  </p:sldIdLst>
  <p:sldSz cx="12192000" cy="6858000"/>
  <p:notesSz cx="6670675" cy="97774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9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05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05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7A099-53C2-4AE3-ADC4-C1D368A940B8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1638" y="1222375"/>
            <a:ext cx="5867400" cy="3300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7068" y="4705380"/>
            <a:ext cx="5336540" cy="38498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6846"/>
            <a:ext cx="2890626" cy="4905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505" y="9286846"/>
            <a:ext cx="2890626" cy="4905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BBAE8-9500-4AAF-8EB7-D63B6D43D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444FE-E409-46F3-BBF3-F09647608235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44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0AA92-4B5F-4E07-AB27-47A02E313578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7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E8A52-216B-4A96-AC67-C1866D7C0147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7311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39BA-2630-48F5-A7BE-420EE800F939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266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9796-77B5-4B18-B9D7-315A6D262FF1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1491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66898-CE52-4E79-934C-DC334B5F3BE0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737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DFA61-D7B1-48CE-83BF-ADAA54C72E80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631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4A94F-E46B-443E-BE3A-0BCBA3A84D33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60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B064-1CC4-45F7-88AD-4167FC52B22D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72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C881-E086-439C-91FB-FFEF551BF7F6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3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2983F-7F41-4C07-9292-3A2EC4EC4516}" type="datetime1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4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2C35C-E826-421E-8D74-540CC703CBDA}" type="datetime1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9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B03E-CC5C-4471-A66A-F9BD89225970}" type="datetime1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73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4449-591B-415A-954E-CB8C69646E77}" type="datetime1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8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96881-EEB7-4D8B-8FA3-2D9155E5CCD0}" type="datetime1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1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89A1-5155-40A6-9C2E-80C1C7BEE64C}" type="datetime1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7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D7E5F-0796-4FED-997B-3EFF71F3A050}" type="datetime1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8C84D9-840E-4CCC-918D-60EE1003D7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26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  <p:sldLayoutId id="2147484041" r:id="rId12"/>
    <p:sldLayoutId id="2147484042" r:id="rId13"/>
    <p:sldLayoutId id="2147484043" r:id="rId14"/>
    <p:sldLayoutId id="2147484044" r:id="rId15"/>
    <p:sldLayoutId id="214748404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eg"/><Relationship Id="rId7" Type="http://schemas.openxmlformats.org/officeDocument/2006/relationships/image" Target="../media/image30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eg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0.jpg"/><Relationship Id="rId7" Type="http://schemas.openxmlformats.org/officeDocument/2006/relationships/image" Target="../media/image2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10" Type="http://schemas.openxmlformats.org/officeDocument/2006/relationships/image" Target="../media/image5.png"/><Relationship Id="rId4" Type="http://schemas.openxmlformats.org/officeDocument/2006/relationships/image" Target="../media/image17.jp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orodarus.ru/images/ugorsk/ugorsk3.jpg">
            <a:extLst>
              <a:ext uri="{FF2B5EF4-FFF2-40B4-BE49-F238E27FC236}">
                <a16:creationId xmlns:a16="http://schemas.microsoft.com/office/drawing/2014/main" id="{A1072C5D-336F-456F-9479-46E4AF58BE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112"/>
          <a:stretch/>
        </p:blipFill>
        <p:spPr bwMode="auto">
          <a:xfrm>
            <a:off x="0" y="5106"/>
            <a:ext cx="12192000" cy="684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4447426-23CE-4DAB-8DEC-D5AE747A084D}"/>
              </a:ext>
            </a:extLst>
          </p:cNvPr>
          <p:cNvSpPr/>
          <p:nvPr/>
        </p:nvSpPr>
        <p:spPr>
          <a:xfrm>
            <a:off x="0" y="5106"/>
            <a:ext cx="12192000" cy="6847789"/>
          </a:xfrm>
          <a:prstGeom prst="rect">
            <a:avLst/>
          </a:prstGeom>
          <a:gradFill flip="none" rotWithShape="1">
            <a:gsLst>
              <a:gs pos="1000">
                <a:schemeClr val="accent1">
                  <a:lumMod val="78000"/>
                  <a:alpha val="30000"/>
                </a:schemeClr>
              </a:gs>
              <a:gs pos="0">
                <a:schemeClr val="accent3">
                  <a:lumMod val="0"/>
                  <a:lumOff val="10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3">
                  <a:alpha val="55000"/>
                  <a:lumMod val="70000"/>
                  <a:lumOff val="3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293F2-5C3D-454D-A931-6B69D8C3A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62" y="1474200"/>
            <a:ext cx="12030076" cy="1863819"/>
          </a:xfr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4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раздельного накопления твердых коммунальных отходов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36A7D3-B9C9-41A1-B1AA-CB1E56EF0B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800207"/>
            <a:ext cx="12204133" cy="726681"/>
          </a:xfr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ЭКОЛОГИЧЕСКИ ПОЛЕЗНОЙ ПРИВЫЧКИ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83FC73B-6D67-40E6-A72E-83E7E26EA23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175" y="-243933"/>
            <a:ext cx="2736000" cy="214658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42922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926" y="6219232"/>
            <a:ext cx="5126736" cy="359664"/>
          </a:xfrm>
          <a:prstGeom prst="rect">
            <a:avLst/>
          </a:prstGeom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0" y="351146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Нефтеюганский район п.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Каркатеевы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Пилотный проект, старт – открытие межмуниципального полигона города Нефтеюганска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E1F0A4-9A5F-48D7-A52B-D84957C3AAAB}"/>
              </a:ext>
            </a:extLst>
          </p:cNvPr>
          <p:cNvSpPr/>
          <p:nvPr/>
        </p:nvSpPr>
        <p:spPr>
          <a:xfrm>
            <a:off x="441019" y="2064929"/>
            <a:ext cx="11309962" cy="433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Согласована «Дорожная карта» по внедрению раздельного (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двуконтейнерного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накопления ТКО на территории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Нефтеюганского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твержден медиа-план по реализации пилотного проекта с ориентацией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межмуниципального полигона города Нефтеюганска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Утверждены пилотные территории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рамках реализации пилотного проекта по внедрению раздельного накопления сухих и влажных твердых коммунальных отходов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Разработан маршрут и график движения транспортного средства в рамках реализации пилотного проекта по утвержденным территориям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4DD6EE-5F1A-45C1-9E96-416CB48CA7D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098" y="-243589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Номер слайда 3">
            <a:extLst>
              <a:ext uri="{FF2B5EF4-FFF2-40B4-BE49-F238E27FC236}">
                <a16:creationId xmlns:a16="http://schemas.microsoft.com/office/drawing/2014/main" id="{5AB81602-DCFE-4825-BB8E-440E9BC7D9CF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829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222" y="6247365"/>
            <a:ext cx="5126736" cy="359664"/>
          </a:xfrm>
          <a:prstGeom prst="rect">
            <a:avLst/>
          </a:prstGeom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243068" y="250971"/>
            <a:ext cx="11705863" cy="2520000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Ханты-Мансийск, Нефтеюганск, Сургут,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Лангепас, Радужный, Покачи, Мегион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Ханты-Мансийский р-н, Октябрьский р-н, Березовский р-н,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Белоярский р-н, Кондинский р-н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Медиаплана об информировании жителей о переходе на раздельное накопление твердых коммунальных отходов и популяризации раздельного накопления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DE7602-10F7-4CC2-AA5C-508BC221B59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2" y="3727365"/>
            <a:ext cx="2520000" cy="2520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79F49F8-CC00-4B0D-B11F-B3FDAC3FA8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958" y="3727365"/>
            <a:ext cx="2520000" cy="25200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C37975C-37D4-46B1-96D0-799C052C70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223" y="3836933"/>
            <a:ext cx="3120000" cy="234000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C0164B6-38FF-4366-BF91-98171EA105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777" y="3815790"/>
            <a:ext cx="3124200" cy="234315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53FFA1-515F-4780-880F-07AD7746173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713" y="-114192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2" name="Номер слайда 3">
            <a:extLst>
              <a:ext uri="{FF2B5EF4-FFF2-40B4-BE49-F238E27FC236}">
                <a16:creationId xmlns:a16="http://schemas.microsoft.com/office/drawing/2014/main" id="{D32206B0-6BC4-4923-BA45-AB45AA95C11F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35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FCBE299-B6F1-4A21-A13E-3EDF0398F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563" y="212542"/>
            <a:ext cx="6022367" cy="301756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775C348-811B-4168-B1F8-8ABD745E833A}"/>
              </a:ext>
            </a:extLst>
          </p:cNvPr>
          <p:cNvSpPr/>
          <p:nvPr/>
        </p:nvSpPr>
        <p:spPr>
          <a:xfrm>
            <a:off x="242435" y="1210842"/>
            <a:ext cx="8691454" cy="3970318"/>
          </a:xfrm>
          <a:prstGeom prst="rect">
            <a:avLst/>
          </a:prstGeom>
          <a:gradFill>
            <a:gsLst>
              <a:gs pos="3000">
                <a:srgbClr val="FFFF00">
                  <a:alpha val="4000"/>
                </a:srgbClr>
              </a:gs>
              <a:gs pos="99000">
                <a:schemeClr val="bg1">
                  <a:lumMod val="85000"/>
                </a:schemeClr>
              </a:gs>
            </a:gsLst>
            <a:lin ang="3000000" scaled="0"/>
          </a:gradFill>
          <a:ln w="28575">
            <a:solidFill>
              <a:srgbClr val="FF0000"/>
            </a:solidFill>
          </a:ln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внимания не только жителей пилотных микрорайонов,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но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города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общественных организаций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привлечении внимание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жителей к раздельному сбору отходов.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экскурсий на сортировочный комплекс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городских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информационно-развлекательных экологических мероприятий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Популяризация спортивного движения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плоггинг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тематических занятий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школах, детских садах и внешкольных учреждениях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волонтеров для мониторинга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контейнерных площадок,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опросов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жителей.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дополнительных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 для организации сортировки отходов дома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E9AD5C3-6F3A-4EDD-8E73-1E8029A0453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36" y="4855270"/>
            <a:ext cx="2398589" cy="180000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2764B81-9CFC-4E3D-BA44-BE2BE3370E7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25" y="798092"/>
            <a:ext cx="2398589" cy="180000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0427442-14DE-493A-A36C-13ACDAA24D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180" y="4935460"/>
            <a:ext cx="2700000" cy="1800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7D5208D-8D96-4E3C-AE19-380836148E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625" y="4881460"/>
            <a:ext cx="1344906" cy="1800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837901E-5888-4305-8F9C-DD7666F2A7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93" y="2876501"/>
            <a:ext cx="2401453" cy="1800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D8998AB-C00D-42EA-B9B3-486A6E2360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524" y="4827460"/>
            <a:ext cx="2816365" cy="190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03A71EF-B218-48E4-AFF3-E240F027D00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119" y="5278171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8" name="Номер слайда 3">
            <a:extLst>
              <a:ext uri="{FF2B5EF4-FFF2-40B4-BE49-F238E27FC236}">
                <a16:creationId xmlns:a16="http://schemas.microsoft.com/office/drawing/2014/main" id="{94B6C5CE-6690-4CE7-A8CA-4257222FEAF4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одзаголовок 2">
            <a:extLst>
              <a:ext uri="{FF2B5EF4-FFF2-40B4-BE49-F238E27FC236}">
                <a16:creationId xmlns:a16="http://schemas.microsoft.com/office/drawing/2014/main" id="{443D0205-F824-40EA-9788-803D123B26C5}"/>
              </a:ext>
            </a:extLst>
          </p:cNvPr>
          <p:cNvSpPr txBox="1">
            <a:spLocks/>
          </p:cNvSpPr>
          <p:nvPr/>
        </p:nvSpPr>
        <p:spPr>
          <a:xfrm>
            <a:off x="198136" y="-116431"/>
            <a:ext cx="12192000" cy="967220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отходов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экологически полезная привычка</a:t>
            </a:r>
          </a:p>
        </p:txBody>
      </p:sp>
    </p:spTree>
    <p:extLst>
      <p:ext uri="{BB962C8B-B14F-4D97-AF65-F5344CB8AC3E}">
        <p14:creationId xmlns:p14="http://schemas.microsoft.com/office/powerpoint/2010/main" val="1014476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одзаголовок 2">
            <a:extLst>
              <a:ext uri="{FF2B5EF4-FFF2-40B4-BE49-F238E27FC236}">
                <a16:creationId xmlns:a16="http://schemas.microsoft.com/office/drawing/2014/main" id="{443D0205-F824-40EA-9788-803D123B26C5}"/>
              </a:ext>
            </a:extLst>
          </p:cNvPr>
          <p:cNvSpPr txBox="1">
            <a:spLocks/>
          </p:cNvSpPr>
          <p:nvPr/>
        </p:nvSpPr>
        <p:spPr>
          <a:xfrm>
            <a:off x="198136" y="375515"/>
            <a:ext cx="12192000" cy="5026218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РЕГИОНАЛЬНЫЙ ОПЕРАТОР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200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000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ПО ОБРАЩЕНИЮ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000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С ТВЕРДЫМИ КОММУНАЛЬНЫМИ ОТХОДАМИ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b="1" spc="-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spc="-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000" b="1" spc="-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00" spc="-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4000" b="1" spc="-1" dirty="0">
              <a:solidFill>
                <a:schemeClr val="bg1"/>
              </a:solidFill>
              <a:latin typeface="Times New Roman" panose="02020603050405020304" pitchFamily="18" charset="0"/>
              <a:ea typeface="WenQuanYi Micro Hei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Решение проблемных задач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в 2020 году</a:t>
            </a:r>
            <a:endParaRPr lang="ru-RU" sz="4000" spc="-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27362D4-4B14-4CC2-BE20-4855869FEB9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267" y="4095570"/>
            <a:ext cx="3670791" cy="2880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Номер слайда 3">
            <a:extLst>
              <a:ext uri="{FF2B5EF4-FFF2-40B4-BE49-F238E27FC236}">
                <a16:creationId xmlns:a16="http://schemas.microsoft.com/office/drawing/2014/main" id="{EFE6A143-7CE5-48DC-ADC8-E6B27828F0B0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306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одзаголовок 2">
            <a:extLst>
              <a:ext uri="{FF2B5EF4-FFF2-40B4-BE49-F238E27FC236}">
                <a16:creationId xmlns:a16="http://schemas.microsoft.com/office/drawing/2014/main" id="{443D0205-F824-40EA-9788-803D123B26C5}"/>
              </a:ext>
            </a:extLst>
          </p:cNvPr>
          <p:cNvSpPr txBox="1">
            <a:spLocks/>
          </p:cNvSpPr>
          <p:nvPr/>
        </p:nvSpPr>
        <p:spPr>
          <a:xfrm>
            <a:off x="481013" y="66666"/>
            <a:ext cx="11578856" cy="700686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ru-RU" b="1" spc="-1" dirty="0">
                <a:solidFill>
                  <a:schemeClr val="bg1"/>
                </a:solidFill>
                <a:latin typeface="Times New Roman" panose="02020603050405020304" pitchFamily="18" charset="0"/>
                <a:ea typeface="WenQuanYi Micro Hei"/>
                <a:cs typeface="Times New Roman" panose="02020603050405020304" pitchFamily="18" charset="0"/>
              </a:rPr>
              <a:t>Оказание услуги по вывозу ТКО с территорий СНТ, СОНТ, ДНТ </a:t>
            </a:r>
            <a:endParaRPr lang="ru-RU" spc="-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03A71EF-B218-48E4-AFF3-E240F027D0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119" y="5278171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5C46B8CA-0514-4143-A616-388177F4B5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332617"/>
              </p:ext>
            </p:extLst>
          </p:nvPr>
        </p:nvGraphicFramePr>
        <p:xfrm>
          <a:off x="1666661" y="757211"/>
          <a:ext cx="8858679" cy="5157164"/>
        </p:xfrm>
        <a:graphic>
          <a:graphicData uri="http://schemas.openxmlformats.org/drawingml/2006/table">
            <a:tbl>
              <a:tblPr/>
              <a:tblGrid>
                <a:gridCol w="2079552">
                  <a:extLst>
                    <a:ext uri="{9D8B030D-6E8A-4147-A177-3AD203B41FA5}">
                      <a16:colId xmlns:a16="http://schemas.microsoft.com/office/drawing/2014/main" val="2326709154"/>
                    </a:ext>
                  </a:extLst>
                </a:gridCol>
                <a:gridCol w="2694562">
                  <a:extLst>
                    <a:ext uri="{9D8B030D-6E8A-4147-A177-3AD203B41FA5}">
                      <a16:colId xmlns:a16="http://schemas.microsoft.com/office/drawing/2014/main" val="2418490053"/>
                    </a:ext>
                  </a:extLst>
                </a:gridCol>
                <a:gridCol w="2111180">
                  <a:extLst>
                    <a:ext uri="{9D8B030D-6E8A-4147-A177-3AD203B41FA5}">
                      <a16:colId xmlns:a16="http://schemas.microsoft.com/office/drawing/2014/main" val="46435001"/>
                    </a:ext>
                  </a:extLst>
                </a:gridCol>
                <a:gridCol w="1973385">
                  <a:extLst>
                    <a:ext uri="{9D8B030D-6E8A-4147-A177-3AD203B41FA5}">
                      <a16:colId xmlns:a16="http://schemas.microsoft.com/office/drawing/2014/main" val="344137867"/>
                    </a:ext>
                  </a:extLst>
                </a:gridCol>
              </a:tblGrid>
              <a:tr h="3261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852" marR="3852" marT="3852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Количество </a:t>
                      </a:r>
                      <a:r>
                        <a:rPr lang="ru-RU" sz="1200" b="1" spc="-1" dirty="0">
                          <a:solidFill>
                            <a:schemeClr val="tx1"/>
                          </a:solidFill>
                          <a:latin typeface="+mn-lt"/>
                          <a:ea typeface="WenQuanYi Micro Hei"/>
                        </a:rPr>
                        <a:t>СНТ, СОНТ, ДНТ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Осуществляется вывоз ТКО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 заключенных договоров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558944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г.Ханты-Мансийск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15,63%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5496441"/>
                  </a:ext>
                </a:extLst>
              </a:tr>
              <a:tr h="213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г.Урай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32,35%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122117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г.Нягань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35,71%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856832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г.Нефтеюганск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40,00%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407874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г.Пыть-Ях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26,67%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157551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г.Югорск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7,89%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893216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Советский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40,00%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69506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Нефтеюганский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3,64%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43047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Ханты-Мансийский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23,08%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5187336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Белоярский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66,67%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1453336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Когалым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53,33%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4204915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Лангепас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65,22%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491688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Покачи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77,78%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0141894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Мегион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88,57%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339826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Радужный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0,00%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124531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Нижневартовский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78,95%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794263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Сургутский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47,83%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651559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Нижневартовск 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98,94%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8831684"/>
                  </a:ext>
                </a:extLst>
              </a:tr>
              <a:tr h="1937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г.Сургут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63,44%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896531"/>
                  </a:ext>
                </a:extLst>
              </a:tr>
              <a:tr h="25750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Итого: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852" marR="3852" marT="3852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21,12%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059781"/>
                  </a:ext>
                </a:extLst>
              </a:tr>
            </a:tbl>
          </a:graphicData>
        </a:graphic>
      </p:graphicFrame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A6DB1928-6E1E-4ADF-B296-5BEF6772D207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895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одзаголовок 2">
            <a:extLst>
              <a:ext uri="{FF2B5EF4-FFF2-40B4-BE49-F238E27FC236}">
                <a16:creationId xmlns:a16="http://schemas.microsoft.com/office/drawing/2014/main" id="{443D0205-F824-40EA-9788-803D123B26C5}"/>
              </a:ext>
            </a:extLst>
          </p:cNvPr>
          <p:cNvSpPr txBox="1">
            <a:spLocks/>
          </p:cNvSpPr>
          <p:nvPr/>
        </p:nvSpPr>
        <p:spPr>
          <a:xfrm>
            <a:off x="0" y="48344"/>
            <a:ext cx="12192000" cy="788235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spc="-1" dirty="0">
                <a:solidFill>
                  <a:schemeClr val="bg1"/>
                </a:solidFill>
                <a:latin typeface="Arial"/>
                <a:ea typeface="WenQuanYi Micro Hei"/>
              </a:rPr>
              <a:t> Оказание услуги по вывозу ТКО с территорий ГСК </a:t>
            </a:r>
            <a:endParaRPr lang="ru-RU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03A71EF-B218-48E4-AFF3-E240F027D0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119" y="5278171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2006D3E-DA2A-4CC1-BAE8-B1BE08B979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777763"/>
              </p:ext>
            </p:extLst>
          </p:nvPr>
        </p:nvGraphicFramePr>
        <p:xfrm>
          <a:off x="1741714" y="796116"/>
          <a:ext cx="8783626" cy="4902154"/>
        </p:xfrm>
        <a:graphic>
          <a:graphicData uri="http://schemas.openxmlformats.org/drawingml/2006/table">
            <a:tbl>
              <a:tblPr/>
              <a:tblGrid>
                <a:gridCol w="2004499">
                  <a:extLst>
                    <a:ext uri="{9D8B030D-6E8A-4147-A177-3AD203B41FA5}">
                      <a16:colId xmlns:a16="http://schemas.microsoft.com/office/drawing/2014/main" val="2326709154"/>
                    </a:ext>
                  </a:extLst>
                </a:gridCol>
                <a:gridCol w="2694562">
                  <a:extLst>
                    <a:ext uri="{9D8B030D-6E8A-4147-A177-3AD203B41FA5}">
                      <a16:colId xmlns:a16="http://schemas.microsoft.com/office/drawing/2014/main" val="2418490053"/>
                    </a:ext>
                  </a:extLst>
                </a:gridCol>
                <a:gridCol w="2111180">
                  <a:extLst>
                    <a:ext uri="{9D8B030D-6E8A-4147-A177-3AD203B41FA5}">
                      <a16:colId xmlns:a16="http://schemas.microsoft.com/office/drawing/2014/main" val="46435001"/>
                    </a:ext>
                  </a:extLst>
                </a:gridCol>
                <a:gridCol w="1973385">
                  <a:extLst>
                    <a:ext uri="{9D8B030D-6E8A-4147-A177-3AD203B41FA5}">
                      <a16:colId xmlns:a16="http://schemas.microsoft.com/office/drawing/2014/main" val="344137867"/>
                    </a:ext>
                  </a:extLst>
                </a:gridCol>
              </a:tblGrid>
              <a:tr h="3097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852" marR="3852" marT="3852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Количество </a:t>
                      </a:r>
                      <a:r>
                        <a:rPr lang="ru-RU" sz="1200" b="1" i="0" u="none" strike="noStrike" spc="-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ГСК</a:t>
                      </a:r>
                      <a:r>
                        <a:rPr lang="ru-RU" sz="1200" b="1" spc="-1" dirty="0">
                          <a:solidFill>
                            <a:schemeClr val="tx1"/>
                          </a:solidFill>
                          <a:latin typeface="+mn-lt"/>
                          <a:ea typeface="WenQuanYi Micro Hei"/>
                        </a:rPr>
                        <a:t>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Осуществляется вывоз ТКО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 заключенных договоров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558944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г.Ханты-Мансийск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5496441"/>
                  </a:ext>
                </a:extLst>
              </a:tr>
              <a:tr h="2333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г.Урай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122117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г.Нягань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856832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г.Нефтеюганск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27,84%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407874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г.Пыть-Ях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31,58%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157551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г.Югорск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2893216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Советский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69506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Нефтеюганский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43047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Ханты-Мансийский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5187336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Белоярский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3,23%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1453336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Когалым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26,67%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4204915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Лангепас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86,96%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6491688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Покачи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11,11%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0141894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Мегион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47,62%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8339826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Радужный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4,35%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124531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Нижневартовский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7,69%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794263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Сургутский р-н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0  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651559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 Нижневартовск 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19,15%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8831684"/>
                  </a:ext>
                </a:extLst>
              </a:tr>
              <a:tr h="2104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г.Сургут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48,18%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896531"/>
                  </a:ext>
                </a:extLst>
              </a:tr>
              <a:tr h="28162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 Итого: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852" marR="3852" marT="3852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584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27,74%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3059781"/>
                  </a:ext>
                </a:extLst>
              </a:tr>
            </a:tbl>
          </a:graphicData>
        </a:graphic>
      </p:graphicFrame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80717549-1C31-4014-9B56-3DC808DF1594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095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75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одзаголовок 2">
            <a:extLst>
              <a:ext uri="{FF2B5EF4-FFF2-40B4-BE49-F238E27FC236}">
                <a16:creationId xmlns:a16="http://schemas.microsoft.com/office/drawing/2014/main" id="{443D0205-F824-40EA-9788-803D123B26C5}"/>
              </a:ext>
            </a:extLst>
          </p:cNvPr>
          <p:cNvSpPr txBox="1">
            <a:spLocks/>
          </p:cNvSpPr>
          <p:nvPr/>
        </p:nvSpPr>
        <p:spPr>
          <a:xfrm>
            <a:off x="0" y="48344"/>
            <a:ext cx="12192000" cy="788235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Эксплуатация полигонов ТБО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затраты на реализацию мероприятий производственной программы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03A71EF-B218-48E4-AFF3-E240F027D00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119" y="5278171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B13D5AE8-904D-4873-B54C-3CBAD01CE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221575"/>
              </p:ext>
            </p:extLst>
          </p:nvPr>
        </p:nvGraphicFramePr>
        <p:xfrm>
          <a:off x="973123" y="1669678"/>
          <a:ext cx="10295158" cy="3256868"/>
        </p:xfrm>
        <a:graphic>
          <a:graphicData uri="http://schemas.openxmlformats.org/drawingml/2006/table">
            <a:tbl>
              <a:tblPr/>
              <a:tblGrid>
                <a:gridCol w="3678348">
                  <a:extLst>
                    <a:ext uri="{9D8B030D-6E8A-4147-A177-3AD203B41FA5}">
                      <a16:colId xmlns:a16="http://schemas.microsoft.com/office/drawing/2014/main" val="1410694309"/>
                    </a:ext>
                  </a:extLst>
                </a:gridCol>
                <a:gridCol w="1781175">
                  <a:extLst>
                    <a:ext uri="{9D8B030D-6E8A-4147-A177-3AD203B41FA5}">
                      <a16:colId xmlns:a16="http://schemas.microsoft.com/office/drawing/2014/main" val="2884422272"/>
                    </a:ext>
                  </a:extLst>
                </a:gridCol>
                <a:gridCol w="1476375">
                  <a:extLst>
                    <a:ext uri="{9D8B030D-6E8A-4147-A177-3AD203B41FA5}">
                      <a16:colId xmlns:a16="http://schemas.microsoft.com/office/drawing/2014/main" val="907608625"/>
                    </a:ext>
                  </a:extLst>
                </a:gridCol>
                <a:gridCol w="1703120">
                  <a:extLst>
                    <a:ext uri="{9D8B030D-6E8A-4147-A177-3AD203B41FA5}">
                      <a16:colId xmlns:a16="http://schemas.microsoft.com/office/drawing/2014/main" val="2021117926"/>
                    </a:ext>
                  </a:extLst>
                </a:gridCol>
                <a:gridCol w="1656140">
                  <a:extLst>
                    <a:ext uri="{9D8B030D-6E8A-4147-A177-3AD203B41FA5}">
                      <a16:colId xmlns:a16="http://schemas.microsoft.com/office/drawing/2014/main" val="32928346"/>
                    </a:ext>
                  </a:extLst>
                </a:gridCol>
              </a:tblGrid>
              <a:tr h="41488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Мероприятия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Октябрьский район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Березовский район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089360"/>
                  </a:ext>
                </a:extLst>
              </a:tr>
              <a:tr h="27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пгт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. Октябрьское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2" marR="58462" marT="0" marB="0"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пгт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Андра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icrosoft Sans Serif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2" marR="58462" marT="0" marB="0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пгт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Березово</a:t>
                      </a:r>
                    </a:p>
                  </a:txBody>
                  <a:tcPr marL="58462" marR="58462" marT="0" marB="0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с.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Саранпауль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2" marR="58462" marT="0" marB="0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078408"/>
                  </a:ext>
                </a:extLst>
              </a:tr>
              <a:tr h="550136">
                <a:tc>
                  <a:txBody>
                    <a:bodyPr/>
                    <a:lstStyle/>
                    <a:p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Оборудование операторского КВК,</a:t>
                      </a:r>
                    </a:p>
                    <a:p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Весовой комплекс</a:t>
                      </a:r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2 191 400 руб.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685 000 руб.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3 335 300 руб.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1 510 240руб.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2951736"/>
                  </a:ext>
                </a:extLst>
              </a:tr>
              <a:tr h="550136">
                <a:tc>
                  <a:txBody>
                    <a:bodyPr/>
                    <a:lstStyle/>
                    <a:p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Пожарный резервуар, Ограждение, видеоконтроль</a:t>
                      </a:r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2 371 390 руб.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2 323 828 руб.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1 999 880 руб.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2 838 783 руб.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703396"/>
                  </a:ext>
                </a:extLst>
              </a:tr>
              <a:tr h="550136">
                <a:tc>
                  <a:txBody>
                    <a:bodyPr/>
                    <a:lstStyle/>
                    <a:p>
                      <a:r>
                        <a:rPr lang="ru-RU" sz="1200" b="1" dirty="0">
                          <a:latin typeface="+mn-lt"/>
                          <a:cs typeface="Arial" panose="020B0604020202020204" pitchFamily="34" charset="0"/>
                        </a:rPr>
                        <a:t>Промежуточная </a:t>
                      </a:r>
                      <a:r>
                        <a:rPr lang="ru-RU" sz="1200" b="1" dirty="0">
                          <a:latin typeface="+mn-lt"/>
                        </a:rPr>
                        <a:t>изоляция рабочей карты (пересыпка) </a:t>
                      </a:r>
                      <a:endParaRPr lang="ru-RU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167 250 руб.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383 399 руб.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1 976 000 руб.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 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254824"/>
                  </a:ext>
                </a:extLst>
              </a:tr>
              <a:tr h="5501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Геодезическая съемка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(определение реальной вместимости)</a:t>
                      </a:r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497 500 руб.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497 367 руб.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1330150"/>
                  </a:ext>
                </a:extLst>
              </a:tr>
              <a:tr h="366757"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4 730 040 руб. 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3 392 227 руб. 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7 808 680</a:t>
                      </a: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4 846 390 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8462" marR="58462" marT="0" marB="0" anchor="ctr">
                    <a:lnL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0AD47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967300"/>
                  </a:ext>
                </a:extLst>
              </a:tr>
            </a:tbl>
          </a:graphicData>
        </a:graphic>
      </p:graphicFrame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7F98CBA2-32F6-4DFB-BC45-3E3EEE3A3FC1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417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orodarus.ru/images/ugorsk/ugorsk3.jpg">
            <a:extLst>
              <a:ext uri="{FF2B5EF4-FFF2-40B4-BE49-F238E27FC236}">
                <a16:creationId xmlns:a16="http://schemas.microsoft.com/office/drawing/2014/main" id="{A1072C5D-336F-456F-9479-46E4AF58BE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112"/>
          <a:stretch/>
        </p:blipFill>
        <p:spPr bwMode="auto">
          <a:xfrm>
            <a:off x="0" y="5106"/>
            <a:ext cx="12192000" cy="684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4447426-23CE-4DAB-8DEC-D5AE747A084D}"/>
              </a:ext>
            </a:extLst>
          </p:cNvPr>
          <p:cNvSpPr/>
          <p:nvPr/>
        </p:nvSpPr>
        <p:spPr>
          <a:xfrm>
            <a:off x="0" y="5106"/>
            <a:ext cx="12192000" cy="6847789"/>
          </a:xfrm>
          <a:prstGeom prst="rect">
            <a:avLst/>
          </a:prstGeom>
          <a:gradFill flip="none" rotWithShape="1">
            <a:gsLst>
              <a:gs pos="1000">
                <a:schemeClr val="accent1">
                  <a:lumMod val="78000"/>
                  <a:alpha val="30000"/>
                </a:schemeClr>
              </a:gs>
              <a:gs pos="0">
                <a:schemeClr val="accent3">
                  <a:lumMod val="0"/>
                  <a:lumOff val="100000"/>
                </a:schemeClr>
              </a:gs>
              <a:gs pos="0">
                <a:schemeClr val="accent5">
                  <a:lumMod val="60000"/>
                  <a:lumOff val="40000"/>
                  <a:alpha val="4000"/>
                </a:schemeClr>
              </a:gs>
              <a:gs pos="100000">
                <a:schemeClr val="accent1">
                  <a:lumMod val="60000"/>
                  <a:lumOff val="40000"/>
                  <a:alpha val="5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293F2-5C3D-454D-A931-6B69D8C3A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60797"/>
            <a:ext cx="9144000" cy="2387600"/>
          </a:xfr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8 800 222 11 86</a:t>
            </a:r>
            <a:b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www.yugra-ecology.ru</a:t>
            </a:r>
            <a:b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е-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mail: info@yugra-ecology.ru</a:t>
            </a:r>
            <a:endParaRPr lang="ru-RU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A66A81-25C0-4F3D-A80B-A1ED90DB1BA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833" y="4121186"/>
            <a:ext cx="3600991" cy="282523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94013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A6B14C2A-5821-4ADC-AFCC-D4E56A676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353" y="4590062"/>
            <a:ext cx="6404461" cy="229250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001" y="6378506"/>
            <a:ext cx="5126736" cy="359664"/>
          </a:xfrm>
          <a:prstGeom prst="rect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543629" y="119830"/>
            <a:ext cx="10826005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  <a:scene3d>
            <a:camera prst="obliqueBottomRight"/>
            <a:lightRig rig="threePt" dir="t"/>
          </a:scene3d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раздельного</a:t>
            </a:r>
            <a:endParaRPr lang="ru-RU" sz="36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накопления твердых коммунальных отходов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8BC0F79E-95DE-4920-B609-B86B1043EA32}"/>
              </a:ext>
            </a:extLst>
          </p:cNvPr>
          <p:cNvSpPr/>
          <p:nvPr/>
        </p:nvSpPr>
        <p:spPr>
          <a:xfrm>
            <a:off x="3450752" y="2786107"/>
            <a:ext cx="5011761" cy="165955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Жителям нужно разделять твердые коммунальные отходы на два вида: </a:t>
            </a:r>
          </a:p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сухие и влажные. </a:t>
            </a:r>
          </a:p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складировать их </a:t>
            </a:r>
          </a:p>
          <a:p>
            <a:pPr algn="ctr"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два вида контейнеров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48C359F8-9C74-49D0-9D41-FAD12A9B1491}"/>
              </a:ext>
            </a:extLst>
          </p:cNvPr>
          <p:cNvSpPr/>
          <p:nvPr/>
        </p:nvSpPr>
        <p:spPr>
          <a:xfrm>
            <a:off x="8338606" y="2631257"/>
            <a:ext cx="3741468" cy="2834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</a:pPr>
            <a:r>
              <a:rPr lang="ru-RU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этот контейнер нужно складывать:</a:t>
            </a:r>
          </a:p>
          <a:p>
            <a:pPr algn="r">
              <a:lnSpc>
                <a:spcPct val="115000"/>
              </a:lnSpc>
            </a:pPr>
            <a:r>
              <a:rPr lang="ru-RU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r">
              <a:lnSpc>
                <a:spcPct val="115000"/>
              </a:lnSpc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Пищевые продукты</a:t>
            </a:r>
          </a:p>
          <a:p>
            <a:pPr algn="r">
              <a:lnSpc>
                <a:spcPct val="115000"/>
              </a:lnSpc>
            </a:pPr>
            <a:r>
              <a:rPr lang="ru-RU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algn="r">
              <a:lnSpc>
                <a:spcPct val="115000"/>
              </a:lnSpc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Средства гигиены (подгузники, прокладки, салфетки и т.п.)</a:t>
            </a:r>
          </a:p>
          <a:p>
            <a:pPr algn="r">
              <a:lnSpc>
                <a:spcPct val="115000"/>
              </a:lnSpc>
            </a:pPr>
            <a:r>
              <a:rPr lang="ru-RU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</a:p>
          <a:p>
            <a:pPr algn="r">
              <a:lnSpc>
                <a:spcPct val="115000"/>
              </a:lnSpc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Другие отходы, имеющие в составе органические вещества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82E941F-7965-463C-8FA7-D509CBEE6DA6}"/>
              </a:ext>
            </a:extLst>
          </p:cNvPr>
          <p:cNvSpPr/>
          <p:nvPr/>
        </p:nvSpPr>
        <p:spPr>
          <a:xfrm>
            <a:off x="282479" y="2786106"/>
            <a:ext cx="3741467" cy="215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этот контейнер нужно складывать:</a:t>
            </a:r>
          </a:p>
          <a:p>
            <a:pPr algn="ctr">
              <a:lnSpc>
                <a:spcPct val="115000"/>
              </a:lnSpc>
            </a:pPr>
            <a:r>
              <a:rPr lang="ru-RU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Стекло 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Пластик</a:t>
            </a: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Бумагу </a:t>
            </a:r>
            <a:endParaRPr lang="en-US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buFontTx/>
              <a:buChar char="-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Металл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636091-D3BC-4DC9-A8F0-CF881615B566}"/>
              </a:ext>
            </a:extLst>
          </p:cNvPr>
          <p:cNvSpPr txBox="1">
            <a:spLocks noChangeAspect="1"/>
          </p:cNvSpPr>
          <p:nvPr/>
        </p:nvSpPr>
        <p:spPr>
          <a:xfrm>
            <a:off x="789688" y="1452112"/>
            <a:ext cx="3600000" cy="1200329"/>
          </a:xfrm>
          <a:prstGeom prst="rect">
            <a:avLst/>
          </a:prstGeom>
          <a:solidFill>
            <a:srgbClr val="0070C0"/>
          </a:solidFill>
          <a:effectLst>
            <a:softEdge rad="31750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СУХИЕ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ОТХОДЫ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AA4AEF-27EC-4FBB-B5A9-0652BAC982D5}"/>
              </a:ext>
            </a:extLst>
          </p:cNvPr>
          <p:cNvSpPr txBox="1">
            <a:spLocks noChangeAspect="1"/>
          </p:cNvSpPr>
          <p:nvPr/>
        </p:nvSpPr>
        <p:spPr>
          <a:xfrm>
            <a:off x="7240814" y="1452113"/>
            <a:ext cx="3600000" cy="12003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ВЛАЖНЫЕ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ОТХОДЫ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DEC7BC0-F9C8-48F0-BAA8-C298994906C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713" y="-114192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CF366D6-7796-479B-9488-2C7D359AA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49" y="119829"/>
            <a:ext cx="683339" cy="365125"/>
          </a:xfrm>
        </p:spPr>
        <p:txBody>
          <a:bodyPr/>
          <a:lstStyle/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49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2000">
              <a:schemeClr val="accent1">
                <a:lumMod val="46000"/>
                <a:lumOff val="54000"/>
              </a:schemeClr>
            </a:gs>
            <a:gs pos="99000">
              <a:schemeClr val="bg1">
                <a:lumMod val="8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57" y="6449568"/>
            <a:ext cx="5126736" cy="359664"/>
          </a:xfrm>
          <a:prstGeom prst="rect">
            <a:avLst/>
          </a:prstGeom>
          <a:effectLst>
            <a:softEdge rad="635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0" y="52972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сортировать отходы?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D6D3A1C-5454-4076-9357-F4C900FB0739}"/>
              </a:ext>
            </a:extLst>
          </p:cNvPr>
          <p:cNvSpPr/>
          <p:nvPr/>
        </p:nvSpPr>
        <p:spPr>
          <a:xfrm>
            <a:off x="273727" y="1014209"/>
            <a:ext cx="9244546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Новые товары из переработанного сырья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Меньше объем отходов на полигоне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Дольше срок службы полигона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Уменьшение загрязнения окружающей среды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Уменьшение затрат на строительство новых полигонов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Сохранение природных богатств – забота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					о будущем поколении Югры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B6BFB22-B9D1-47CC-8FA0-897277551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469" y="4404772"/>
            <a:ext cx="3211381" cy="240446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317500"/>
          </a:effectLst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4B61EB88-1C9B-4FE3-B860-34B910D0FE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454" y="1556237"/>
            <a:ext cx="3121638" cy="276732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317500"/>
          </a:effectLst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16D5F548-A5A2-4904-BF2C-B00D8271E9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31" y="4453538"/>
            <a:ext cx="4014796" cy="240446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317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862735-B635-4EA0-81E6-9A88F9790F8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713" y="-114192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7F8C42F4-EF5F-47E4-A18E-AEABA723B4BA}"/>
              </a:ext>
            </a:extLst>
          </p:cNvPr>
          <p:cNvSpPr txBox="1">
            <a:spLocks/>
          </p:cNvSpPr>
          <p:nvPr/>
        </p:nvSpPr>
        <p:spPr>
          <a:xfrm>
            <a:off x="106349" y="119829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06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7000">
              <a:schemeClr val="accent1">
                <a:lumMod val="50000"/>
              </a:schemeClr>
            </a:gs>
            <a:gs pos="73000">
              <a:schemeClr val="accent1">
                <a:lumMod val="60000"/>
                <a:lumOff val="4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Презентации\Дума в Белоярском\0005.JPG">
            <a:extLst>
              <a:ext uri="{FF2B5EF4-FFF2-40B4-BE49-F238E27FC236}">
                <a16:creationId xmlns:a16="http://schemas.microsoft.com/office/drawing/2014/main" id="{ABDCD3AD-AF51-4297-9B13-326397B8D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32" t="2052" r="3597"/>
          <a:stretch>
            <a:fillRect/>
          </a:stretch>
        </p:blipFill>
        <p:spPr bwMode="auto">
          <a:xfrm>
            <a:off x="1782741" y="653145"/>
            <a:ext cx="9350417" cy="5796423"/>
          </a:xfrm>
          <a:prstGeom prst="rect">
            <a:avLst/>
          </a:prstGeom>
          <a:noFill/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57" y="6449568"/>
            <a:ext cx="5126736" cy="359664"/>
          </a:xfrm>
          <a:prstGeom prst="rect">
            <a:avLst/>
          </a:prstGeom>
          <a:effectLst>
            <a:softEdge rad="635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361949" y="273170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ПО ВНЕДРЕНИЮ РАЗДЕЛЬНОГО НАКОПЛЕНИЯ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ТВЕРДЫХ КОММУНАЛЬНЫХ ОТХОДОВ </a:t>
            </a:r>
          </a:p>
          <a:p>
            <a:pPr marL="0" indent="0" algn="ctr">
              <a:buNone/>
            </a:pP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Распоряжение Правительства Ханты-Мансийского автономного округа – Югры от 02.10.2020 № 555-рп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9995BB1B-A0C5-48E1-9583-149C8F18B6CA}"/>
              </a:ext>
            </a:extLst>
          </p:cNvPr>
          <p:cNvSpPr/>
          <p:nvPr/>
        </p:nvSpPr>
        <p:spPr>
          <a:xfrm>
            <a:off x="57151" y="2893695"/>
            <a:ext cx="2879999" cy="26948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ПИЛОТНЫЙ ПРОЕКТ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01.04.2020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Пилотные микрорайоны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маркировка контейнеров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вида пакетов для сортировки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маршрута для сбора сухих и влажных отходов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Сортировочная линия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92DED5C5-2EB2-486B-95AC-B4D2248D7EF3}"/>
              </a:ext>
            </a:extLst>
          </p:cNvPr>
          <p:cNvSpPr/>
          <p:nvPr/>
        </p:nvSpPr>
        <p:spPr>
          <a:xfrm>
            <a:off x="57151" y="2440186"/>
            <a:ext cx="2880000" cy="34161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Югорск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6744297-B175-4ED9-B206-DD2B56B2D560}"/>
              </a:ext>
            </a:extLst>
          </p:cNvPr>
          <p:cNvSpPr/>
          <p:nvPr/>
        </p:nvSpPr>
        <p:spPr>
          <a:xfrm>
            <a:off x="4063201" y="4109139"/>
            <a:ext cx="2880000" cy="23703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chemeClr val="tx1"/>
              </a:solidFill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ПИЛОТНЫЙ ПРОЕКТ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15.01.2021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Пилотные микрорайоны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маркировка контейнеров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маршрута для сбора сухих и влажных отходов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Сортировочная линия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45B9601-1244-4770-9845-7DFC9DF44BA8}"/>
              </a:ext>
            </a:extLst>
          </p:cNvPr>
          <p:cNvSpPr/>
          <p:nvPr/>
        </p:nvSpPr>
        <p:spPr>
          <a:xfrm>
            <a:off x="4063201" y="3628426"/>
            <a:ext cx="2880000" cy="3885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Урай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C1A0CB8-163B-4ADB-B02F-6B4389971149}"/>
              </a:ext>
            </a:extLst>
          </p:cNvPr>
          <p:cNvSpPr/>
          <p:nvPr/>
        </p:nvSpPr>
        <p:spPr>
          <a:xfrm>
            <a:off x="8751313" y="3287605"/>
            <a:ext cx="2880000" cy="23703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0053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ПИЛОТНЫЙ ПРОЕКТ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Пилотные микрорайоны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маркировка контейнеров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маршрута для сбора сухих и влажных отходов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Сортировочная линия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4555F871-3031-4DEA-819C-33AFDFF6A527}"/>
              </a:ext>
            </a:extLst>
          </p:cNvPr>
          <p:cNvSpPr/>
          <p:nvPr/>
        </p:nvSpPr>
        <p:spPr>
          <a:xfrm>
            <a:off x="8751313" y="2749701"/>
            <a:ext cx="2880000" cy="426010"/>
          </a:xfrm>
          <a:prstGeom prst="rect">
            <a:avLst/>
          </a:prstGeom>
          <a:solidFill>
            <a:srgbClr val="005392"/>
          </a:solidFill>
          <a:ln w="25400">
            <a:solidFill>
              <a:srgbClr val="00539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Нижневартовск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21517D4C-A5B1-4CB7-8245-0D79B8A73386}"/>
              </a:ext>
            </a:extLst>
          </p:cNvPr>
          <p:cNvCxnSpPr>
            <a:cxnSpLocks/>
          </p:cNvCxnSpPr>
          <p:nvPr/>
        </p:nvCxnSpPr>
        <p:spPr>
          <a:xfrm>
            <a:off x="3690049" y="4986442"/>
            <a:ext cx="373152" cy="30787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C9A7ECF4-8BF2-4D5B-AA8D-100913DC00AF}"/>
              </a:ext>
            </a:extLst>
          </p:cNvPr>
          <p:cNvCxnSpPr>
            <a:cxnSpLocks/>
          </p:cNvCxnSpPr>
          <p:nvPr/>
        </p:nvCxnSpPr>
        <p:spPr>
          <a:xfrm>
            <a:off x="2937150" y="3551356"/>
            <a:ext cx="332718" cy="42168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4A171C3F-56FD-4FF1-8F84-9872328E0486}"/>
              </a:ext>
            </a:extLst>
          </p:cNvPr>
          <p:cNvCxnSpPr>
            <a:cxnSpLocks/>
          </p:cNvCxnSpPr>
          <p:nvPr/>
        </p:nvCxnSpPr>
        <p:spPr>
          <a:xfrm>
            <a:off x="7885046" y="4671457"/>
            <a:ext cx="866267" cy="388535"/>
          </a:xfrm>
          <a:prstGeom prst="line">
            <a:avLst/>
          </a:prstGeom>
          <a:ln w="28575">
            <a:solidFill>
              <a:srgbClr val="0053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3401B88-8FAF-4B20-A9A7-080227758D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259" y="-150979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CF72796C-2881-493D-9876-F2D59A944567}"/>
              </a:ext>
            </a:extLst>
          </p:cNvPr>
          <p:cNvSpPr txBox="1">
            <a:spLocks/>
          </p:cNvSpPr>
          <p:nvPr/>
        </p:nvSpPr>
        <p:spPr>
          <a:xfrm>
            <a:off x="106349" y="119829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7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chemeClr val="accent1">
                <a:lumMod val="60000"/>
                <a:lumOff val="40000"/>
              </a:schemeClr>
            </a:gs>
            <a:gs pos="94000">
              <a:schemeClr val="accent1">
                <a:lumMod val="7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274" y="6256520"/>
            <a:ext cx="5126736" cy="359664"/>
          </a:xfrm>
          <a:prstGeom prst="rect">
            <a:avLst/>
          </a:prstGeom>
          <a:effectLst>
            <a:softEdge rad="3175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Югорск </a:t>
            </a:r>
          </a:p>
          <a:p>
            <a:pPr marL="0" indent="0" algn="ctr"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Пилотные контейнерные площадки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E1F0A4-9A5F-48D7-A52B-D84957C3AAAB}"/>
              </a:ext>
            </a:extLst>
          </p:cNvPr>
          <p:cNvSpPr/>
          <p:nvPr/>
        </p:nvSpPr>
        <p:spPr>
          <a:xfrm>
            <a:off x="657137" y="1554891"/>
            <a:ext cx="6096000" cy="101566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контейнерных площадок: 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- 60 контейнеров под сухие отходы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- 40 контейнеров под влажные отходы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648909E-15BB-47D5-BC7D-0C66450720B4}"/>
              </a:ext>
            </a:extLst>
          </p:cNvPr>
          <p:cNvSpPr/>
          <p:nvPr/>
        </p:nvSpPr>
        <p:spPr>
          <a:xfrm>
            <a:off x="6753137" y="1468239"/>
            <a:ext cx="5126736" cy="101566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Отдельная машина для забора сухих отходов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«Самый красивый мусоровоз Югры»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3796A0-6641-4BD0-A0F3-A0E44D469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852" y="2541532"/>
            <a:ext cx="4265546" cy="3240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74E789-4908-4E39-BE4E-EF2B3A2372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t="14234" r="6865" b="8584"/>
          <a:stretch/>
        </p:blipFill>
        <p:spPr>
          <a:xfrm>
            <a:off x="109927" y="2958890"/>
            <a:ext cx="7190420" cy="2946043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08E990-D6E2-4049-B12E-5930012FD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713" y="-114192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346A1EBB-4154-40F7-B08C-244ADE925A88}"/>
              </a:ext>
            </a:extLst>
          </p:cNvPr>
          <p:cNvSpPr txBox="1">
            <a:spLocks/>
          </p:cNvSpPr>
          <p:nvPr/>
        </p:nvSpPr>
        <p:spPr>
          <a:xfrm>
            <a:off x="106349" y="119829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94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chemeClr val="accent1">
                <a:lumMod val="75000"/>
              </a:schemeClr>
            </a:gs>
            <a:gs pos="67000">
              <a:schemeClr val="accent1">
                <a:lumMod val="60000"/>
                <a:lumOff val="4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583" y="6436773"/>
            <a:ext cx="5126736" cy="359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312890" y="-32992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Югорск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Бизнес-процесс транспортирования сухих отходов </a:t>
            </a:r>
          </a:p>
        </p:txBody>
      </p:sp>
      <p:sp>
        <p:nvSpPr>
          <p:cNvPr id="12" name="Надпись 2">
            <a:extLst>
              <a:ext uri="{FF2B5EF4-FFF2-40B4-BE49-F238E27FC236}">
                <a16:creationId xmlns:a16="http://schemas.microsoft.com/office/drawing/2014/main" id="{259A9F71-504F-4278-82A5-4E902123A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22" y="995168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Сбор</a:t>
            </a: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сухих отходов по утвержденному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маршруту и графику</a:t>
            </a:r>
            <a:endParaRPr kumimoji="0" lang="ru-RU" altLang="ru-RU" sz="1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id="{EF04F1FF-6C68-4C1F-9D7B-E78871AFF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8890" y="1614362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Транспортирование</a:t>
            </a: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полигон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для взвешивания отходов</a:t>
            </a:r>
            <a:endParaRPr kumimoji="0" lang="ru-RU" altLang="ru-R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2CF42BB9-4F3B-4490-9FAE-C444A4256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7094" y="2232389"/>
            <a:ext cx="4515494" cy="9680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Транспортирование</a:t>
            </a:r>
            <a:endParaRPr kumimoji="0" lang="ru-RU" altLang="ru-R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сортировочный комплекс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ООО «Спектр»</a:t>
            </a:r>
            <a:endParaRPr kumimoji="0" lang="ru-RU" altLang="ru-RU" sz="1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52779FA2-6455-44F4-A784-5508FE810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7137" y="2867359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Транспортирование «хвоста» </a:t>
            </a: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отходов ТКО – остаток после сортировки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полигон</a:t>
            </a:r>
            <a:endParaRPr kumimoji="0" lang="ru-RU" altLang="ru-RU" sz="1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9">
            <a:extLst>
              <a:ext uri="{FF2B5EF4-FFF2-40B4-BE49-F238E27FC236}">
                <a16:creationId xmlns:a16="http://schemas.microsoft.com/office/drawing/2014/main" id="{E58BF6E7-704F-4BE2-B1D5-4E20190AA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0066" y="3500170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Отчетность,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определение объема</a:t>
            </a:r>
            <a:r>
              <a:rPr kumimoji="0" lang="ru-RU" altLang="ru-RU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сортированных отходов (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полезных фракций</a:t>
            </a:r>
            <a:r>
              <a:rPr kumimoji="0" lang="ru-RU" altLang="ru-RU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и объема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«хвоста» </a:t>
            </a:r>
            <a:r>
              <a:rPr kumimoji="0" lang="ru-RU" altLang="ru-RU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ТКО </a:t>
            </a:r>
            <a:endParaRPr kumimoji="0" lang="ru-RU" altLang="ru-RU" sz="16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ED07D638-DD7E-49CE-8610-65C552FF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5760" y="4325855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онтроль </a:t>
            </a: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мусоровоза (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ГЛОНАСС, </a:t>
            </a:r>
            <a:r>
              <a:rPr kumimoji="0" lang="en-US" altLang="ru-RU" sz="1600" b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Citypoint</a:t>
            </a:r>
            <a:r>
              <a:rPr kumimoji="0" lang="en-US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kumimoji="0" lang="en-US" altLang="ru-R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7">
            <a:extLst>
              <a:ext uri="{FF2B5EF4-FFF2-40B4-BE49-F238E27FC236}">
                <a16:creationId xmlns:a16="http://schemas.microsoft.com/office/drawing/2014/main" id="{58530DA0-E774-4061-9B92-1FC9A48F3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8319" y="4834857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тдельная ведомость</a:t>
            </a:r>
            <a:endParaRPr kumimoji="0" lang="ru-RU" altLang="ru-R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отсортированным отходам</a:t>
            </a:r>
            <a:endParaRPr kumimoji="0" lang="ru-RU" altLang="ru-RU" sz="16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19">
            <a:extLst>
              <a:ext uri="{FF2B5EF4-FFF2-40B4-BE49-F238E27FC236}">
                <a16:creationId xmlns:a16="http://schemas.microsoft.com/office/drawing/2014/main" id="{BBE188A1-1210-4012-A169-26EE4214D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5538" y="5471230"/>
            <a:ext cx="4500000" cy="90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Учет и контроль </a:t>
            </a: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показателей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объема (массы)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отходов</a:t>
            </a: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переданных </a:t>
            </a:r>
            <a:r>
              <a:rPr kumimoji="0" lang="ru-RU" altLang="ru-RU" sz="16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ООО «Спектр»</a:t>
            </a:r>
            <a:endParaRPr kumimoji="0" lang="ru-RU" altLang="ru-RU" sz="16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трелка: изогнутая 2">
            <a:extLst>
              <a:ext uri="{FF2B5EF4-FFF2-40B4-BE49-F238E27FC236}">
                <a16:creationId xmlns:a16="http://schemas.microsoft.com/office/drawing/2014/main" id="{A86C103F-F896-4679-8B82-F15CB646838A}"/>
              </a:ext>
            </a:extLst>
          </p:cNvPr>
          <p:cNvSpPr/>
          <p:nvPr/>
        </p:nvSpPr>
        <p:spPr>
          <a:xfrm rot="5400000">
            <a:off x="4745922" y="1058469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Стрелка: изогнутая 29">
            <a:extLst>
              <a:ext uri="{FF2B5EF4-FFF2-40B4-BE49-F238E27FC236}">
                <a16:creationId xmlns:a16="http://schemas.microsoft.com/office/drawing/2014/main" id="{D71B0A5A-0126-4560-AB73-730956C763F8}"/>
              </a:ext>
            </a:extLst>
          </p:cNvPr>
          <p:cNvSpPr/>
          <p:nvPr/>
        </p:nvSpPr>
        <p:spPr>
          <a:xfrm rot="5400000">
            <a:off x="5868890" y="1695891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трелка: изогнутая 30">
            <a:extLst>
              <a:ext uri="{FF2B5EF4-FFF2-40B4-BE49-F238E27FC236}">
                <a16:creationId xmlns:a16="http://schemas.microsoft.com/office/drawing/2014/main" id="{DBE9ABAA-6DD5-477B-B85A-5D524C8506D6}"/>
              </a:ext>
            </a:extLst>
          </p:cNvPr>
          <p:cNvSpPr/>
          <p:nvPr/>
        </p:nvSpPr>
        <p:spPr>
          <a:xfrm rot="5400000">
            <a:off x="6779012" y="2323797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Стрелка: изогнутая 31">
            <a:extLst>
              <a:ext uri="{FF2B5EF4-FFF2-40B4-BE49-F238E27FC236}">
                <a16:creationId xmlns:a16="http://schemas.microsoft.com/office/drawing/2014/main" id="{952DCB11-2A96-4F7C-AF5D-F1F7E688FC43}"/>
              </a:ext>
            </a:extLst>
          </p:cNvPr>
          <p:cNvSpPr/>
          <p:nvPr/>
        </p:nvSpPr>
        <p:spPr>
          <a:xfrm rot="5400000">
            <a:off x="7912631" y="2957359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Стрелка: изогнутая 32">
            <a:extLst>
              <a:ext uri="{FF2B5EF4-FFF2-40B4-BE49-F238E27FC236}">
                <a16:creationId xmlns:a16="http://schemas.microsoft.com/office/drawing/2014/main" id="{17AC8801-74D9-4CA6-B7B6-0E2AB4A10137}"/>
              </a:ext>
            </a:extLst>
          </p:cNvPr>
          <p:cNvSpPr/>
          <p:nvPr/>
        </p:nvSpPr>
        <p:spPr>
          <a:xfrm rot="5400000">
            <a:off x="9033406" y="3769612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Стрелка: изогнутая 33">
            <a:extLst>
              <a:ext uri="{FF2B5EF4-FFF2-40B4-BE49-F238E27FC236}">
                <a16:creationId xmlns:a16="http://schemas.microsoft.com/office/drawing/2014/main" id="{333B9CDE-D25B-408E-8117-E2D86282540C}"/>
              </a:ext>
            </a:extLst>
          </p:cNvPr>
          <p:cNvSpPr/>
          <p:nvPr/>
        </p:nvSpPr>
        <p:spPr>
          <a:xfrm rot="5400000">
            <a:off x="10265760" y="4294857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Стрелка: изогнутая 34">
            <a:extLst>
              <a:ext uri="{FF2B5EF4-FFF2-40B4-BE49-F238E27FC236}">
                <a16:creationId xmlns:a16="http://schemas.microsoft.com/office/drawing/2014/main" id="{AE7FC020-4360-4BED-917A-70737D8F0508}"/>
              </a:ext>
            </a:extLst>
          </p:cNvPr>
          <p:cNvSpPr/>
          <p:nvPr/>
        </p:nvSpPr>
        <p:spPr>
          <a:xfrm rot="5400000">
            <a:off x="11328319" y="4929863"/>
            <a:ext cx="360000" cy="720000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160D71A1-45A4-489D-8C3F-DD8D448EB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747"/>
          <a:stretch/>
        </p:blipFill>
        <p:spPr>
          <a:xfrm>
            <a:off x="7887896" y="1441443"/>
            <a:ext cx="4081533" cy="1944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127000"/>
          </a:effectLst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C322DB4E-0BCD-4525-9C1D-72836E6454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144" b="10408"/>
          <a:stretch/>
        </p:blipFill>
        <p:spPr>
          <a:xfrm>
            <a:off x="569964" y="4112583"/>
            <a:ext cx="3529456" cy="2160000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12700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7442ED2-C9D7-4CDD-8CE4-71CCC26B295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713" y="-114192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6D43ED9C-03AA-4A5D-A88A-E4318A0E00DF}"/>
              </a:ext>
            </a:extLst>
          </p:cNvPr>
          <p:cNvSpPr txBox="1">
            <a:spLocks/>
          </p:cNvSpPr>
          <p:nvPr/>
        </p:nvSpPr>
        <p:spPr>
          <a:xfrm>
            <a:off x="106349" y="12821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7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60000"/>
                <a:lumOff val="40000"/>
              </a:schemeClr>
            </a:gs>
            <a:gs pos="99000">
              <a:schemeClr val="accent1">
                <a:lumMod val="7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527" y="6359405"/>
            <a:ext cx="5126736" cy="3596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0" y="138931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Югорск 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Содержимое контейнеров, направляемых на 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сортировочную линию</a:t>
            </a:r>
          </a:p>
        </p:txBody>
      </p:sp>
      <p:sp>
        <p:nvSpPr>
          <p:cNvPr id="7" name="Стрелка: влево-вверх 6">
            <a:extLst>
              <a:ext uri="{FF2B5EF4-FFF2-40B4-BE49-F238E27FC236}">
                <a16:creationId xmlns:a16="http://schemas.microsoft.com/office/drawing/2014/main" id="{13E2A15F-4B0C-4EB8-B63B-34E5C3161B6B}"/>
              </a:ext>
            </a:extLst>
          </p:cNvPr>
          <p:cNvSpPr/>
          <p:nvPr/>
        </p:nvSpPr>
        <p:spPr>
          <a:xfrm rot="8100000">
            <a:off x="3309140" y="2883695"/>
            <a:ext cx="1800000" cy="1800000"/>
          </a:xfrm>
          <a:prstGeom prst="leftUp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Объект 12">
            <a:extLst>
              <a:ext uri="{FF2B5EF4-FFF2-40B4-BE49-F238E27FC236}">
                <a16:creationId xmlns:a16="http://schemas.microsoft.com/office/drawing/2014/main" id="{6AF527DE-168D-4CE1-B832-35031B000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56" y="2104378"/>
            <a:ext cx="3420000" cy="3103866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E2CCD00D-B18B-4820-B7E8-90CA8AD4D235}"/>
              </a:ext>
            </a:extLst>
          </p:cNvPr>
          <p:cNvSpPr/>
          <p:nvPr/>
        </p:nvSpPr>
        <p:spPr>
          <a:xfrm>
            <a:off x="4563386" y="3840884"/>
            <a:ext cx="3420000" cy="1692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СОДЕРЖИМОЕ КОНТЕЙНЕРОВ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D7658544-CB76-4AC2-87CF-133A7A096034}"/>
              </a:ext>
            </a:extLst>
          </p:cNvPr>
          <p:cNvSpPr/>
          <p:nvPr/>
        </p:nvSpPr>
        <p:spPr>
          <a:xfrm>
            <a:off x="4560895" y="2104378"/>
            <a:ext cx="3420000" cy="1692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СОДЕРЖИМОЕ КОНТЕЙНЕРОВ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8641D0-4742-4A88-9A2C-261E7BCED7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448" y="1566318"/>
            <a:ext cx="3419475" cy="2562225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792736-7154-4943-8A27-1DEC12153A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640" y="4156844"/>
            <a:ext cx="3419475" cy="2562225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softEdge rad="63500"/>
          </a:effectLst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B00B1AF7-2977-4DEB-A762-50EE01A26328}"/>
              </a:ext>
            </a:extLst>
          </p:cNvPr>
          <p:cNvSpPr/>
          <p:nvPr/>
        </p:nvSpPr>
        <p:spPr>
          <a:xfrm>
            <a:off x="8002417" y="2680378"/>
            <a:ext cx="540000" cy="54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право 40">
            <a:extLst>
              <a:ext uri="{FF2B5EF4-FFF2-40B4-BE49-F238E27FC236}">
                <a16:creationId xmlns:a16="http://schemas.microsoft.com/office/drawing/2014/main" id="{DF5ED654-DBFB-4478-9291-18FF7F3B323A}"/>
              </a:ext>
            </a:extLst>
          </p:cNvPr>
          <p:cNvSpPr/>
          <p:nvPr/>
        </p:nvSpPr>
        <p:spPr>
          <a:xfrm>
            <a:off x="7996640" y="4459251"/>
            <a:ext cx="540000" cy="54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84CCA5-26EF-487B-9CA8-514B31240074}"/>
              </a:ext>
            </a:extLst>
          </p:cNvPr>
          <p:cNvSpPr txBox="1">
            <a:spLocks noChangeAspect="1"/>
          </p:cNvSpPr>
          <p:nvPr/>
        </p:nvSpPr>
        <p:spPr>
          <a:xfrm>
            <a:off x="4563386" y="2454528"/>
            <a:ext cx="3420000" cy="1200329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СУХИЕ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ОТХОДЫ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9D3C4D-837B-4019-B9EC-7F1C72B10830}"/>
              </a:ext>
            </a:extLst>
          </p:cNvPr>
          <p:cNvSpPr txBox="1">
            <a:spLocks/>
          </p:cNvSpPr>
          <p:nvPr/>
        </p:nvSpPr>
        <p:spPr>
          <a:xfrm>
            <a:off x="4560895" y="4237628"/>
            <a:ext cx="3420000" cy="12003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ВЛАЖНЫЕ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ОТХОДЫ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1073453-71C1-490D-BA13-6EC3D546C21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9144" y="0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id="{5CE18DE4-54BF-4EC2-8C1F-D059A09A3E9D}"/>
              </a:ext>
            </a:extLst>
          </p:cNvPr>
          <p:cNvSpPr txBox="1">
            <a:spLocks/>
          </p:cNvSpPr>
          <p:nvPr/>
        </p:nvSpPr>
        <p:spPr>
          <a:xfrm>
            <a:off x="106349" y="119829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99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60000"/>
                <a:lumOff val="40000"/>
              </a:schemeClr>
            </a:gs>
            <a:gs pos="99000">
              <a:schemeClr val="accent1">
                <a:lumMod val="7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57" y="6449568"/>
            <a:ext cx="5126736" cy="359664"/>
          </a:xfrm>
          <a:prstGeom prst="rect">
            <a:avLst/>
          </a:prstGeom>
        </p:spPr>
      </p:pic>
      <p:graphicFrame>
        <p:nvGraphicFramePr>
          <p:cNvPr id="14" name="Таблица 4">
            <a:extLst>
              <a:ext uri="{FF2B5EF4-FFF2-40B4-BE49-F238E27FC236}">
                <a16:creationId xmlns:a16="http://schemas.microsoft.com/office/drawing/2014/main" id="{1AEF39E8-A3AA-4904-9B9D-9757662A21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599908"/>
              </p:ext>
            </p:extLst>
          </p:nvPr>
        </p:nvGraphicFramePr>
        <p:xfrm>
          <a:off x="2674701" y="1279231"/>
          <a:ext cx="9497349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261">
                  <a:extLst>
                    <a:ext uri="{9D8B030D-6E8A-4147-A177-3AD203B41FA5}">
                      <a16:colId xmlns:a16="http://schemas.microsoft.com/office/drawing/2014/main" val="3721694485"/>
                    </a:ext>
                  </a:extLst>
                </a:gridCol>
                <a:gridCol w="890668">
                  <a:extLst>
                    <a:ext uri="{9D8B030D-6E8A-4147-A177-3AD203B41FA5}">
                      <a16:colId xmlns:a16="http://schemas.microsoft.com/office/drawing/2014/main" val="15328374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246065388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3851191594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924195960"/>
                    </a:ext>
                  </a:extLst>
                </a:gridCol>
                <a:gridCol w="1330017">
                  <a:extLst>
                    <a:ext uri="{9D8B030D-6E8A-4147-A177-3AD203B41FA5}">
                      <a16:colId xmlns:a16="http://schemas.microsoft.com/office/drawing/2014/main" val="3524092543"/>
                    </a:ext>
                  </a:extLst>
                </a:gridCol>
                <a:gridCol w="1055261">
                  <a:extLst>
                    <a:ext uri="{9D8B030D-6E8A-4147-A177-3AD203B41FA5}">
                      <a16:colId xmlns:a16="http://schemas.microsoft.com/office/drawing/2014/main" val="1066154823"/>
                    </a:ext>
                  </a:extLst>
                </a:gridCol>
                <a:gridCol w="1055261">
                  <a:extLst>
                    <a:ext uri="{9D8B030D-6E8A-4147-A177-3AD203B41FA5}">
                      <a16:colId xmlns:a16="http://schemas.microsoft.com/office/drawing/2014/main" val="2155572166"/>
                    </a:ext>
                  </a:extLst>
                </a:gridCol>
                <a:gridCol w="1055261">
                  <a:extLst>
                    <a:ext uri="{9D8B030D-6E8A-4147-A177-3AD203B41FA5}">
                      <a16:colId xmlns:a16="http://schemas.microsoft.com/office/drawing/2014/main" val="387603844"/>
                    </a:ext>
                  </a:extLst>
                </a:gridCol>
              </a:tblGrid>
              <a:tr h="27678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Июль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Август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Сентябрь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411808"/>
                  </a:ext>
                </a:extLst>
              </a:tr>
              <a:tr h="46660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57,76 тонн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58,53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48,67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53,75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63,05 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64,48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65,42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53,42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52,86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71066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 сортировке масса вторичного сырья 5%: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759075"/>
                  </a:ext>
                </a:extLst>
              </a:tr>
              <a:tr h="46660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2,88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2,93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2,43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2,69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3,15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3,22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3,27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2,67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2,64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286273"/>
                  </a:ext>
                </a:extLst>
              </a:tr>
            </a:tbl>
          </a:graphicData>
        </a:graphic>
      </p:graphicFrame>
      <p:graphicFrame>
        <p:nvGraphicFramePr>
          <p:cNvPr id="16" name="Таблица 4">
            <a:extLst>
              <a:ext uri="{FF2B5EF4-FFF2-40B4-BE49-F238E27FC236}">
                <a16:creationId xmlns:a16="http://schemas.microsoft.com/office/drawing/2014/main" id="{91729427-B94A-470D-9DEF-94A8039428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0982157"/>
              </p:ext>
            </p:extLst>
          </p:nvPr>
        </p:nvGraphicFramePr>
        <p:xfrm>
          <a:off x="2694650" y="3290266"/>
          <a:ext cx="9487575" cy="1981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54175">
                  <a:extLst>
                    <a:ext uri="{9D8B030D-6E8A-4147-A177-3AD203B41FA5}">
                      <a16:colId xmlns:a16="http://schemas.microsoft.com/office/drawing/2014/main" val="3721694485"/>
                    </a:ext>
                  </a:extLst>
                </a:gridCol>
                <a:gridCol w="899375">
                  <a:extLst>
                    <a:ext uri="{9D8B030D-6E8A-4147-A177-3AD203B41FA5}">
                      <a16:colId xmlns:a16="http://schemas.microsoft.com/office/drawing/2014/main" val="153283748"/>
                    </a:ext>
                  </a:extLst>
                </a:gridCol>
                <a:gridCol w="944880">
                  <a:extLst>
                    <a:ext uri="{9D8B030D-6E8A-4147-A177-3AD203B41FA5}">
                      <a16:colId xmlns:a16="http://schemas.microsoft.com/office/drawing/2014/main" val="1268010858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3924780519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15493537"/>
                    </a:ext>
                  </a:extLst>
                </a:gridCol>
                <a:gridCol w="1323500">
                  <a:extLst>
                    <a:ext uri="{9D8B030D-6E8A-4147-A177-3AD203B41FA5}">
                      <a16:colId xmlns:a16="http://schemas.microsoft.com/office/drawing/2014/main" val="3758165649"/>
                    </a:ext>
                  </a:extLst>
                </a:gridCol>
                <a:gridCol w="1054175">
                  <a:extLst>
                    <a:ext uri="{9D8B030D-6E8A-4147-A177-3AD203B41FA5}">
                      <a16:colId xmlns:a16="http://schemas.microsoft.com/office/drawing/2014/main" val="423663055"/>
                    </a:ext>
                  </a:extLst>
                </a:gridCol>
                <a:gridCol w="1054175">
                  <a:extLst>
                    <a:ext uri="{9D8B030D-6E8A-4147-A177-3AD203B41FA5}">
                      <a16:colId xmlns:a16="http://schemas.microsoft.com/office/drawing/2014/main" val="2392917767"/>
                    </a:ext>
                  </a:extLst>
                </a:gridCol>
                <a:gridCol w="1054175">
                  <a:extLst>
                    <a:ext uri="{9D8B030D-6E8A-4147-A177-3AD203B41FA5}">
                      <a16:colId xmlns:a16="http://schemas.microsoft.com/office/drawing/2014/main" val="4223242429"/>
                    </a:ext>
                  </a:extLst>
                </a:gridCol>
              </a:tblGrid>
              <a:tr h="2806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Апрель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Июль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Август 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Сентябрь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Ноябрь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Декабрь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411808"/>
                  </a:ext>
                </a:extLst>
              </a:tr>
              <a:tr h="49005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20,69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23,93 тонны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18,63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20,15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30,73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36,16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36,23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22,40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22,54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71066"/>
                  </a:ext>
                </a:extLst>
              </a:tr>
              <a:tr h="0">
                <a:tc gridSpan="9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 сортировке масса вторичного сырья 5%: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759075"/>
                  </a:ext>
                </a:extLst>
              </a:tr>
              <a:tr h="49005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1,03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1,20 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0,93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1,01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1,54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1,81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1,81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1,12 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1,13</a:t>
                      </a:r>
                    </a:p>
                    <a:p>
                      <a:pPr algn="ctr"/>
                      <a:r>
                        <a:rPr lang="ru-RU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286273"/>
                  </a:ext>
                </a:extLst>
              </a:tr>
            </a:tbl>
          </a:graphicData>
        </a:graphic>
      </p:graphicFrame>
      <p:sp>
        <p:nvSpPr>
          <p:cNvPr id="26" name="Подзаголовок 2">
            <a:extLst>
              <a:ext uri="{FF2B5EF4-FFF2-40B4-BE49-F238E27FC236}">
                <a16:creationId xmlns:a16="http://schemas.microsoft.com/office/drawing/2014/main" id="{443D0205-F824-40EA-9788-803D123B26C5}"/>
              </a:ext>
            </a:extLst>
          </p:cNvPr>
          <p:cNvSpPr txBox="1">
            <a:spLocks/>
          </p:cNvSpPr>
          <p:nvPr/>
        </p:nvSpPr>
        <p:spPr>
          <a:xfrm>
            <a:off x="-138190" y="-32697"/>
            <a:ext cx="12192000" cy="1024358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Югорск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Масса смешанных отходов (апрель – декабрь 2020 г.)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C3F03A2-4797-443D-8AC3-886DF1EFA67B}"/>
              </a:ext>
            </a:extLst>
          </p:cNvPr>
          <p:cNvSpPr/>
          <p:nvPr/>
        </p:nvSpPr>
        <p:spPr>
          <a:xfrm>
            <a:off x="72188" y="5263067"/>
            <a:ext cx="11771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сегодняшний день, в рамках пилотного проекта,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нет раздельного накопления сухих отходов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При сортировке масса вторичного сырья составила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– 5 %.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«Хвост»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- 95%</a:t>
            </a:r>
          </a:p>
          <a:p>
            <a:pPr algn="ctr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Целевой показатель сортировки – содержание массы вторичного сырья на уровне 20% 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4684B9A-1A0B-4BF1-BA7B-A28903F2DBE8}"/>
              </a:ext>
            </a:extLst>
          </p:cNvPr>
          <p:cNvSpPr/>
          <p:nvPr/>
        </p:nvSpPr>
        <p:spPr>
          <a:xfrm>
            <a:off x="72188" y="2065236"/>
            <a:ext cx="2730688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КОНТЕЙНЕРОВ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0058FFD-1262-4109-9129-510F759981C7}"/>
              </a:ext>
            </a:extLst>
          </p:cNvPr>
          <p:cNvSpPr/>
          <p:nvPr/>
        </p:nvSpPr>
        <p:spPr>
          <a:xfrm>
            <a:off x="9972" y="4100887"/>
            <a:ext cx="2730688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КОНТЕЙНЕРОВ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3945F4-EBFE-4495-A9C5-AEB1D8FCFFBE}"/>
              </a:ext>
            </a:extLst>
          </p:cNvPr>
          <p:cNvSpPr txBox="1">
            <a:spLocks noChangeAspect="1"/>
          </p:cNvSpPr>
          <p:nvPr/>
        </p:nvSpPr>
        <p:spPr>
          <a:xfrm>
            <a:off x="19950" y="1430904"/>
            <a:ext cx="2674700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СУХИЕ ТКО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AD788D-238F-4C41-843B-3E57D0095AC7}"/>
              </a:ext>
            </a:extLst>
          </p:cNvPr>
          <p:cNvSpPr txBox="1">
            <a:spLocks noChangeAspect="1"/>
          </p:cNvSpPr>
          <p:nvPr/>
        </p:nvSpPr>
        <p:spPr>
          <a:xfrm>
            <a:off x="29500" y="3380852"/>
            <a:ext cx="2665150" cy="4001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ВЛАЖНЫЕ ТКО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91A0D78-183B-43E8-86A5-E808AF629C9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724" y="-177344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5" name="Номер слайда 3">
            <a:extLst>
              <a:ext uri="{FF2B5EF4-FFF2-40B4-BE49-F238E27FC236}">
                <a16:creationId xmlns:a16="http://schemas.microsoft.com/office/drawing/2014/main" id="{D22DBECC-3796-4919-98A1-D9C70C8101A7}"/>
              </a:ext>
            </a:extLst>
          </p:cNvPr>
          <p:cNvSpPr txBox="1">
            <a:spLocks/>
          </p:cNvSpPr>
          <p:nvPr/>
        </p:nvSpPr>
        <p:spPr>
          <a:xfrm>
            <a:off x="-11097" y="119829"/>
            <a:ext cx="984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87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chemeClr val="accent1">
                <a:lumMod val="60000"/>
                <a:lumOff val="40000"/>
              </a:schemeClr>
            </a:gs>
            <a:gs pos="99000">
              <a:schemeClr val="accent1">
                <a:lumMod val="75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A7A55D3-AA0D-4B08-BAD2-BF7B959BE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257" y="6449568"/>
            <a:ext cx="5126736" cy="359664"/>
          </a:xfrm>
          <a:prstGeom prst="rect">
            <a:avLst/>
          </a:prstGeom>
        </p:spPr>
      </p:pic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id="{E8D22DE4-EF68-451E-8E18-9EF558EC4823}"/>
              </a:ext>
            </a:extLst>
          </p:cNvPr>
          <p:cNvSpPr txBox="1">
            <a:spLocks/>
          </p:cNvSpPr>
          <p:nvPr/>
        </p:nvSpPr>
        <p:spPr>
          <a:xfrm>
            <a:off x="0" y="-31888"/>
            <a:ext cx="12192000" cy="718554"/>
          </a:xfrm>
          <a:prstGeom prst="rect">
            <a:avLst/>
          </a:prstGeom>
          <a:effectLst>
            <a:outerShdw blurRad="50800" dist="50800" dir="5400000" algn="ctr" rotWithShape="0">
              <a:schemeClr val="accent5">
                <a:lumMod val="50000"/>
              </a:schemeClr>
            </a:outerShdw>
          </a:effectLst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Югорск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 расходы при реализации пилотного проекта по раздельному сбору твердых коммунальных отходов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E1F0A4-9A5F-48D7-A52B-D84957C3AAAB}"/>
              </a:ext>
            </a:extLst>
          </p:cNvPr>
          <p:cNvSpPr/>
          <p:nvPr/>
        </p:nvSpPr>
        <p:spPr>
          <a:xfrm>
            <a:off x="457883" y="1363330"/>
            <a:ext cx="905027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Приобретение дополнительного транспортного средства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Мусоровоз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Камаз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МК-20-01 (вместимость 24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куб.м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.) - </a:t>
            </a:r>
            <a:r>
              <a:rPr lang="ru-RU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4 000 000 рублей.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Печать информационных листовок –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10 000 рублей.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Изготовление мотивирующих плакатов и баннеров для контейнерных площадок и мусоровозов –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100 000 рублей.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Монтаж мотивирующих видео-роликов –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150 000 рублей.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Приобретение пакетов двух видов </a:t>
            </a:r>
          </a:p>
          <a:p>
            <a:pPr>
              <a:lnSpc>
                <a:spcPct val="150000"/>
              </a:lnSpc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для раздельного сбора отходов дома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100 000 рублей. </a:t>
            </a: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3796A0-6641-4BD0-A0F3-A0E44D469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6245" y="1313890"/>
            <a:ext cx="2369748" cy="1800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7EA0F1B-2929-4ADE-99A2-91F21DB23E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47" y="4897217"/>
            <a:ext cx="3145536" cy="179832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A05E31-4ECE-4797-A07C-ADE4EAC9C0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367" y="4572257"/>
            <a:ext cx="3600000" cy="180381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E6ED204-9BB3-4F9F-9050-0DE4126635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296" y="4929792"/>
            <a:ext cx="2767584" cy="180441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DAA4B1B-45C2-42F6-BCCD-E99EE9DD99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367" y="5051968"/>
            <a:ext cx="2354175" cy="91501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C2A7977-D744-443D-AD51-E9671D37402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1993" b="83134" l="11224" r="82203">
                        <a14:foregroundMark x1="13269" y1="30200" x2="13269" y2="30200"/>
                      </a14:backgroundRemoval>
                    </a14:imgEffect>
                  </a14:imgLayer>
                </a14:imgProps>
              </a:ext>
            </a:extLst>
          </a:blip>
          <a:srcRect l="14630" t="21974" r="34466" b="17984"/>
          <a:stretch/>
        </p:blipFill>
        <p:spPr>
          <a:xfrm>
            <a:off x="8656563" y="3031080"/>
            <a:ext cx="3174177" cy="1800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F42FC46-5023-482F-8B85-51024640802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247" y="-117458"/>
            <a:ext cx="2049841" cy="160824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879DF4C6-06FF-44C2-81B5-293BDA49D528}"/>
              </a:ext>
            </a:extLst>
          </p:cNvPr>
          <p:cNvSpPr txBox="1">
            <a:spLocks/>
          </p:cNvSpPr>
          <p:nvPr/>
        </p:nvSpPr>
        <p:spPr>
          <a:xfrm>
            <a:off x="457883" y="119829"/>
            <a:ext cx="5152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8C84D9-840E-4CCC-918D-60EE1003D7CA}" type="slidenum">
              <a:rPr lang="ru-RU" sz="40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8724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2007</TotalTime>
  <Words>1299</Words>
  <Application>Microsoft Office PowerPoint</Application>
  <PresentationFormat>Широкоэкранный</PresentationFormat>
  <Paragraphs>442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Cambria</vt:lpstr>
      <vt:lpstr>Microsoft Sans Serif</vt:lpstr>
      <vt:lpstr>Times New Roman</vt:lpstr>
      <vt:lpstr>Trebuchet MS</vt:lpstr>
      <vt:lpstr>WenQuanYi Micro Hei</vt:lpstr>
      <vt:lpstr>Wingdings</vt:lpstr>
      <vt:lpstr>Wingdings 3</vt:lpstr>
      <vt:lpstr>Аспект</vt:lpstr>
      <vt:lpstr>Система раздельного накопления твердых коммунальных отходов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 8 800 222 11 86 www.yugra-ecology.ru е-mail: info@yugra-ecology.ru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Самолданова Татьяна Владимировна</dc:creator>
  <cp:lastModifiedBy>Федосеева Анна Леонидовна</cp:lastModifiedBy>
  <cp:revision>206</cp:revision>
  <cp:lastPrinted>2021-02-24T11:43:57Z</cp:lastPrinted>
  <dcterms:created xsi:type="dcterms:W3CDTF">2020-09-16T07:32:35Z</dcterms:created>
  <dcterms:modified xsi:type="dcterms:W3CDTF">2021-02-25T04:23:21Z</dcterms:modified>
</cp:coreProperties>
</file>